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60"/>
  </p:normalViewPr>
  <p:slideViewPr>
    <p:cSldViewPr snapToGrid="0">
      <p:cViewPr>
        <p:scale>
          <a:sx n="125" d="100"/>
          <a:sy n="125" d="100"/>
        </p:scale>
        <p:origin x="228" y="-27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26.03.2020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03/26/2020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‘Standard’ Case vs. Toroidal </a:t>
            </a:r>
            <a:r>
              <a:rPr lang="en-US" dirty="0" smtClean="0"/>
              <a:t>Transformation and Tilt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28380" y="575000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(geometry matrix in Bolometer plane)</a:t>
            </a:r>
            <a:endParaRPr lang="de-DE" sz="1800" b="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0" y="1010280"/>
            <a:ext cx="5500607" cy="4657838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6394180" y="5731678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(geometry matrix in Bolometer plane at 108</a:t>
            </a:r>
            <a:r>
              <a:rPr lang="de-DE" sz="1800" b="0" dirty="0" smtClean="0"/>
              <a:t>° </a:t>
            </a:r>
            <a:r>
              <a:rPr lang="en-US" sz="1800" b="0" dirty="0" smtClean="0"/>
              <a:t>with symmetric </a:t>
            </a:r>
            <a:r>
              <a:rPr lang="en-US" sz="1800" b="0" dirty="0" err="1" smtClean="0"/>
              <a:t>LoS</a:t>
            </a:r>
            <a:r>
              <a:rPr lang="en-US" sz="1800" b="0" dirty="0" smtClean="0"/>
              <a:t> orientation and -1.0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sp>
        <p:nvSpPr>
          <p:cNvPr id="14" name="Textfeld 13"/>
          <p:cNvSpPr txBox="1"/>
          <p:nvPr/>
        </p:nvSpPr>
        <p:spPr>
          <a:xfrm>
            <a:off x="4280373" y="2579246"/>
            <a:ext cx="180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artifact?</a:t>
            </a:r>
            <a:endParaRPr 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40" y="1010280"/>
            <a:ext cx="5406274" cy="4708154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0056333" y="2660197"/>
            <a:ext cx="180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still artifact?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32454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‘Standard’ Case vs. Toroidal Transformation and Tilt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032485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(forward integration of STRAHL simulations)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873240" y="4032485"/>
            <a:ext cx="4841160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0" dirty="0" smtClean="0"/>
              <a:t>(geometry </a:t>
            </a:r>
            <a:r>
              <a:rPr lang="en-US" sz="1800" b="0" dirty="0"/>
              <a:t>matrix in Bolometer plane at 108</a:t>
            </a:r>
            <a:r>
              <a:rPr lang="de-DE" sz="1800" b="0" dirty="0"/>
              <a:t>° </a:t>
            </a:r>
            <a:r>
              <a:rPr lang="en-US" sz="1800" b="0" dirty="0"/>
              <a:t>with symmetric </a:t>
            </a:r>
            <a:r>
              <a:rPr lang="en-US" sz="1800" b="0" dirty="0" err="1"/>
              <a:t>LoS</a:t>
            </a:r>
            <a:r>
              <a:rPr lang="en-US" sz="1800" b="0" dirty="0"/>
              <a:t> </a:t>
            </a:r>
            <a:r>
              <a:rPr lang="en-US" sz="1800" b="0" dirty="0" err="1" smtClean="0"/>
              <a:t>orientationand</a:t>
            </a:r>
            <a:r>
              <a:rPr lang="en-US" sz="1800" b="0" dirty="0" smtClean="0"/>
              <a:t> </a:t>
            </a:r>
            <a:r>
              <a:rPr lang="en-US" sz="1800" b="0" dirty="0"/>
              <a:t>-1.0</a:t>
            </a:r>
            <a:r>
              <a:rPr lang="de-DE" sz="1800" b="0" dirty="0"/>
              <a:t>° </a:t>
            </a:r>
            <a:r>
              <a:rPr lang="en-US" sz="1800" b="0" dirty="0"/>
              <a:t>tilt (up</a:t>
            </a:r>
            <a:r>
              <a:rPr lang="en-US" sz="1800" b="0" dirty="0" smtClean="0"/>
              <a:t>))</a:t>
            </a:r>
            <a:endParaRPr lang="de-DE" sz="1800" b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9631"/>
            <a:ext cx="5981700" cy="3013979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1973580" y="4771625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asymmetry becomes stronger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left hand side (down in cell plot) or ‘negative’ radius became more peaked again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alignment with </a:t>
            </a:r>
            <a:r>
              <a:rPr lang="en-US" sz="1800" b="0" dirty="0" err="1" smtClean="0"/>
              <a:t>fluxsurfaces</a:t>
            </a:r>
            <a:r>
              <a:rPr lang="en-US" sz="1800" b="0" dirty="0" smtClean="0"/>
              <a:t> better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also radial movement of radiation peaks further out (instead of inwards)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1" y="1009068"/>
            <a:ext cx="5732700" cy="302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4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Tilts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28380" y="575000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(1.0</a:t>
            </a:r>
            <a:r>
              <a:rPr lang="de-DE" sz="1800" b="0" dirty="0"/>
              <a:t>° </a:t>
            </a:r>
            <a:r>
              <a:rPr lang="en-US" sz="1800" b="0" dirty="0"/>
              <a:t>tilt </a:t>
            </a:r>
            <a:r>
              <a:rPr lang="en-US" sz="1800" b="0" dirty="0" smtClean="0"/>
              <a:t>(down))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394180" y="5731678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(-1.0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5" y="1049416"/>
            <a:ext cx="5173456" cy="450540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57" y="1049416"/>
            <a:ext cx="5191143" cy="452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3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10772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(1.0</a:t>
            </a:r>
            <a:r>
              <a:rPr lang="de-DE" sz="1800" b="0" dirty="0"/>
              <a:t>° </a:t>
            </a:r>
            <a:r>
              <a:rPr lang="en-US" sz="1800" b="0" dirty="0"/>
              <a:t>tilt </a:t>
            </a:r>
            <a:r>
              <a:rPr lang="en-US" sz="1800" b="0" dirty="0" smtClean="0"/>
              <a:t>(down))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546580" y="397532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(-1.0</a:t>
            </a:r>
            <a:r>
              <a:rPr lang="de-DE" sz="1800" b="0" dirty="0" smtClean="0"/>
              <a:t>° </a:t>
            </a:r>
            <a:r>
              <a:rPr lang="en-US" sz="1800" b="0" dirty="0" smtClean="0"/>
              <a:t>tilt (up))</a:t>
            </a:r>
            <a:endParaRPr lang="de-DE" sz="1800" b="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40" y="961890"/>
            <a:ext cx="5844252" cy="30139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" y="961346"/>
            <a:ext cx="5783293" cy="3013979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3957839" y="4683196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asymmetry switched around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alignment better now upside (tilt down!)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likewise radial movement as before!</a:t>
            </a:r>
          </a:p>
        </p:txBody>
      </p:sp>
    </p:spTree>
    <p:extLst>
      <p:ext uri="{BB962C8B-B14F-4D97-AF65-F5344CB8AC3E}">
        <p14:creationId xmlns:p14="http://schemas.microsoft.com/office/powerpoint/2010/main" val="12653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Conclusions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4"/>
            <a:ext cx="11233150" cy="21241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intrinsic tilt and toroidal shift indicate the asymmetry from inherently symmetric radiation distribution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possibly flawed inversion if geometry used?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symmetric chordal profiles produced by 0.5</a:t>
            </a:r>
            <a:r>
              <a:rPr lang="de-DE" dirty="0" smtClean="0"/>
              <a:t>° </a:t>
            </a:r>
            <a:r>
              <a:rPr lang="de-DE" dirty="0" err="1" smtClean="0"/>
              <a:t>tilt</a:t>
            </a:r>
            <a:r>
              <a:rPr lang="de-DE" dirty="0" smtClean="0"/>
              <a:t> down (</a:t>
            </a:r>
            <a:r>
              <a:rPr lang="de-DE" dirty="0" err="1" smtClean="0"/>
              <a:t>from</a:t>
            </a:r>
            <a:r>
              <a:rPr lang="de-DE" dirty="0" smtClean="0"/>
              <a:t> STRAHL)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33" y="2795705"/>
            <a:ext cx="3511398" cy="35052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01" y="2795705"/>
            <a:ext cx="3505200" cy="3505200"/>
          </a:xfrm>
          <a:prstGeom prst="rect">
            <a:avLst/>
          </a:prstGeom>
        </p:spPr>
      </p:pic>
      <p:sp>
        <p:nvSpPr>
          <p:cNvPr id="9" name="Textplatzhalter 5"/>
          <p:cNvSpPr txBox="1">
            <a:spLocks/>
          </p:cNvSpPr>
          <p:nvPr/>
        </p:nvSpPr>
        <p:spPr>
          <a:xfrm>
            <a:off x="300239" y="4066975"/>
            <a:ext cx="1616265" cy="18080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 smtClean="0"/>
              <a:t>(effective </a:t>
            </a:r>
            <a:r>
              <a:rPr lang="en-US" sz="1200" b="0" dirty="0"/>
              <a:t>radii with also different weighting </a:t>
            </a:r>
            <a:r>
              <a:rPr lang="en-US" sz="1200" b="0" dirty="0" smtClean="0"/>
              <a:t>methods)</a:t>
            </a:r>
            <a:endParaRPr lang="en-US" sz="1200" b="0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10484504" y="4548305"/>
            <a:ext cx="1616265" cy="18080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 smtClean="0"/>
              <a:t>(K factors and </a:t>
            </a:r>
            <a:r>
              <a:rPr lang="en-US" sz="1200" b="0" dirty="0" err="1" smtClean="0"/>
              <a:t>LoS</a:t>
            </a:r>
            <a:r>
              <a:rPr lang="en-US" sz="1200" b="0" dirty="0" smtClean="0"/>
              <a:t> volumes from simple 2D projection)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885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Agenda: Line of Sight Geometry and Local Emissivity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investigate intrinsic dependency of chordal profile to line of sight (</a:t>
            </a:r>
            <a:r>
              <a:rPr lang="en-US" dirty="0" err="1" smtClean="0"/>
              <a:t>LoS</a:t>
            </a:r>
            <a:r>
              <a:rPr lang="en-US" dirty="0" smtClean="0"/>
              <a:t>) geometry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therefore deliberately change detector arrangement/geometry in pre-processing: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fixing possible non-planar distribution; relative to plane created by one side of detector fan and aperture normal vector (only </a:t>
            </a:r>
            <a:r>
              <a:rPr lang="en-US" dirty="0" err="1" smtClean="0"/>
              <a:t>HBCm</a:t>
            </a:r>
            <a:r>
              <a:rPr lang="en-US" dirty="0" smtClean="0"/>
              <a:t> possible, aperture centered)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transforming detector fan from tilted plane in toroidal direction to vertical arrangement at 107.94</a:t>
            </a:r>
            <a:r>
              <a:rPr lang="de-DE" dirty="0" smtClean="0"/>
              <a:t>° </a:t>
            </a:r>
            <a:r>
              <a:rPr lang="en-US" dirty="0" smtClean="0"/>
              <a:t>(tor. angle)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tilting detector fan in poloidal direction up/down by -1.0</a:t>
            </a:r>
            <a:r>
              <a:rPr lang="de-DE" dirty="0" smtClean="0"/>
              <a:t>° &lt;</a:t>
            </a:r>
            <a:r>
              <a:rPr lang="en-US" dirty="0" smtClean="0"/>
              <a:t>-&gt; 5.0</a:t>
            </a:r>
            <a:r>
              <a:rPr lang="de-DE" dirty="0" smtClean="0"/>
              <a:t>°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changes in geometry matrix from </a:t>
            </a:r>
            <a:r>
              <a:rPr lang="en-US" dirty="0" err="1" smtClean="0"/>
              <a:t>LoS</a:t>
            </a:r>
            <a:r>
              <a:rPr lang="en-US" dirty="0"/>
              <a:t> </a:t>
            </a:r>
            <a:r>
              <a:rPr lang="en-US" dirty="0" smtClean="0"/>
              <a:t>geometry used in forward integration of</a:t>
            </a:r>
            <a:r>
              <a:rPr lang="de-DE" dirty="0"/>
              <a:t> </a:t>
            </a:r>
            <a:r>
              <a:rPr lang="de-DE" dirty="0" err="1" smtClean="0"/>
              <a:t>poloidally</a:t>
            </a:r>
            <a:r>
              <a:rPr lang="de-DE" dirty="0" smtClean="0"/>
              <a:t> </a:t>
            </a:r>
            <a:r>
              <a:rPr lang="de-DE" dirty="0" err="1" smtClean="0"/>
              <a:t>symmetric</a:t>
            </a:r>
            <a:r>
              <a:rPr lang="de-DE" dirty="0" smtClean="0"/>
              <a:t> STRAHL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(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impurity</a:t>
            </a:r>
            <a:r>
              <a:rPr lang="de-DE" dirty="0" smtClean="0"/>
              <a:t> </a:t>
            </a:r>
            <a:r>
              <a:rPr lang="de-DE" dirty="0" err="1" smtClean="0"/>
              <a:t>carbon</a:t>
            </a:r>
            <a:r>
              <a:rPr lang="de-DE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122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1.: ‘Fix’ Bolometer Planar Error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889676"/>
            <a:ext cx="5534002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guided by lower half of detector array (</a:t>
            </a:r>
            <a:r>
              <a:rPr lang="en-US" dirty="0" smtClean="0">
                <a:solidFill>
                  <a:schemeClr val="accent6"/>
                </a:solidFill>
              </a:rPr>
              <a:t>green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observe difference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) between opposite channel (e.g. CH#0 &lt;-&gt; CH#31) through rotating around aperture normal by 180</a:t>
            </a:r>
            <a:r>
              <a:rPr lang="de-DE" dirty="0" smtClean="0"/>
              <a:t>°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measuring</a:t>
            </a:r>
            <a:r>
              <a:rPr lang="de-DE" dirty="0" smtClean="0"/>
              <a:t> angle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transforming second channel through rotating it by angle from before (</a:t>
            </a:r>
            <a:r>
              <a:rPr lang="en-US" dirty="0" smtClean="0">
                <a:solidFill>
                  <a:schemeClr val="accent1"/>
                </a:solidFill>
              </a:rPr>
              <a:t>blue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only really easy for </a:t>
            </a:r>
            <a:r>
              <a:rPr lang="en-US" dirty="0" err="1" smtClean="0"/>
              <a:t>HBCm</a:t>
            </a:r>
            <a:r>
              <a:rPr lang="en-US" dirty="0" smtClean="0"/>
              <a:t>, because central aperture axis alignment; VBC cameras not possible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95" y="1100411"/>
            <a:ext cx="3499405" cy="292124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9" t="13992"/>
          <a:stretch/>
        </p:blipFill>
        <p:spPr>
          <a:xfrm>
            <a:off x="9505367" y="2315867"/>
            <a:ext cx="2258066" cy="422304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713897" y="4366054"/>
            <a:ext cx="126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HBCm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9989724" y="2725094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‘fixed’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6687477" y="1976481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aperture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9785454" y="5608337"/>
            <a:ext cx="10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guide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35146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2.: Toroidal Transformation to Axis Plane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633051" cy="51092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guide is normal of plane constructed by detector fan (</a:t>
            </a:r>
            <a:r>
              <a:rPr lang="en-US" dirty="0" smtClean="0">
                <a:solidFill>
                  <a:schemeClr val="accent1"/>
                </a:solidFill>
              </a:rPr>
              <a:t>blue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transforming all channels so that normal points in/at toroidal direction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transformation for each channel individual (see previous argument (1.)) (</a:t>
            </a:r>
            <a:r>
              <a:rPr lang="en-US" dirty="0" smtClean="0">
                <a:solidFill>
                  <a:schemeClr val="accent2"/>
                </a:solidFill>
              </a:rPr>
              <a:t>orange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done for all cameras individually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1832369"/>
            <a:ext cx="5669291" cy="318211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547714" y="4900588"/>
            <a:ext cx="91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VBCr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234739" y="2425641"/>
            <a:ext cx="104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dirty="0" smtClean="0"/>
              <a:t>perture normal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052262" y="2099186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ld normal(s)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6697137" y="3038648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arget normal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7802062" y="3914884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old fan</a:t>
            </a:r>
            <a:endParaRPr lang="de-DE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9477956" y="3957898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new fan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505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3.: Tilting the Detector Fan Up/Down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83935"/>
            <a:ext cx="5457154" cy="510924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take results of (2.) and tilt the entire fan including the aperture </a:t>
            </a:r>
            <a:r>
              <a:rPr lang="en-US" dirty="0" err="1" smtClean="0"/>
              <a:t>poloidally</a:t>
            </a:r>
            <a:r>
              <a:rPr lang="de-DE" dirty="0" smtClean="0"/>
              <a:t> (</a:t>
            </a:r>
            <a:r>
              <a:rPr lang="de-DE" dirty="0" err="1" smtClean="0">
                <a:solidFill>
                  <a:schemeClr val="bg1">
                    <a:lumMod val="75000"/>
                  </a:schemeClr>
                </a:solidFill>
              </a:rPr>
              <a:t>grey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chemeClr val="accent1"/>
                </a:solidFill>
              </a:rPr>
              <a:t>blue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black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rgbClr val="FF0000"/>
                </a:solidFill>
              </a:rPr>
              <a:t>red</a:t>
            </a:r>
            <a:r>
              <a:rPr lang="de-DE" dirty="0" smtClean="0"/>
              <a:t>)</a:t>
            </a:r>
            <a:endParaRPr lang="en-US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1" y="1154203"/>
            <a:ext cx="5458979" cy="387706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201725" y="4508047"/>
            <a:ext cx="116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rgbClr val="FF0000"/>
                </a:solidFill>
              </a:rPr>
              <a:t>HBCm</a:t>
            </a:r>
            <a:endParaRPr lang="de-DE" sz="2800" b="1" u="sng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07922" y="4769657"/>
            <a:ext cx="277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(results for (2.) with aperture change included)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732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‘Standard’ Case vs. Planar Fix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28380" y="575000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(geometry matrix in Bolometer plane)</a:t>
            </a:r>
            <a:endParaRPr lang="de-DE" sz="1800" b="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1092173"/>
            <a:ext cx="5500607" cy="465783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74" y="1092173"/>
            <a:ext cx="5501246" cy="4658379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6394180" y="5731678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(geometry matrix in Bolometer plane with ‘fixed’ </a:t>
            </a:r>
            <a:r>
              <a:rPr lang="en-US" sz="1800" b="0" dirty="0" err="1" smtClean="0"/>
              <a:t>LoS</a:t>
            </a:r>
            <a:r>
              <a:rPr lang="en-US" sz="1800" b="0" dirty="0" smtClean="0"/>
              <a:t>)</a:t>
            </a:r>
            <a:endParaRPr lang="de-DE" sz="1800" b="0" dirty="0"/>
          </a:p>
        </p:txBody>
      </p:sp>
      <p:sp>
        <p:nvSpPr>
          <p:cNvPr id="13" name="Textfeld 12"/>
          <p:cNvSpPr txBox="1"/>
          <p:nvPr/>
        </p:nvSpPr>
        <p:spPr>
          <a:xfrm>
            <a:off x="10119957" y="2731646"/>
            <a:ext cx="180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artifact?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4280373" y="2731646"/>
            <a:ext cx="180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artifact?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9271468" y="3988813"/>
            <a:ext cx="1804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somewhat more equal distribution in front of aperture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3156240" y="4358145"/>
            <a:ext cx="1804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trong orientation along </a:t>
            </a:r>
            <a:r>
              <a:rPr lang="en-US" sz="1400" dirty="0" err="1" smtClean="0"/>
              <a:t>LoS</a:t>
            </a:r>
            <a:r>
              <a:rPr lang="en-US" sz="1400" dirty="0" smtClean="0"/>
              <a:t> because of mesh transformation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78183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‘Standard’ Case vs. Planar Fix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032485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(forward integration of STRAHL simulations)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7139940" y="4032485"/>
            <a:ext cx="4574460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0" dirty="0" smtClean="0"/>
              <a:t>(</a:t>
            </a:r>
            <a:r>
              <a:rPr lang="en-US" sz="1800" b="0" dirty="0"/>
              <a:t>forward integration of STRAHL </a:t>
            </a:r>
            <a:r>
              <a:rPr lang="en-US" sz="1800" b="0" dirty="0" smtClean="0"/>
              <a:t>simulations</a:t>
            </a:r>
            <a:r>
              <a:rPr lang="de-DE" sz="1800" b="0" dirty="0" smtClean="0"/>
              <a:t> </a:t>
            </a:r>
            <a:r>
              <a:rPr lang="en-US" sz="1800" b="0" dirty="0" smtClean="0"/>
              <a:t>with ‘fixed’ </a:t>
            </a:r>
            <a:r>
              <a:rPr lang="en-US" sz="1800" b="0" dirty="0" err="1" smtClean="0"/>
              <a:t>LoS</a:t>
            </a:r>
            <a:r>
              <a:rPr lang="en-US" sz="1800" b="0" dirty="0" smtClean="0"/>
              <a:t>)</a:t>
            </a:r>
            <a:endParaRPr lang="de-DE" sz="1800" b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80756"/>
            <a:ext cx="5873269" cy="301397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9631"/>
            <a:ext cx="5981700" cy="3013979"/>
          </a:xfrm>
          <a:prstGeom prst="rect">
            <a:avLst/>
          </a:prstGeom>
        </p:spPr>
      </p:pic>
      <p:sp>
        <p:nvSpPr>
          <p:cNvPr id="17" name="Textplatzhalter 5"/>
          <p:cNvSpPr txBox="1">
            <a:spLocks/>
          </p:cNvSpPr>
          <p:nvPr/>
        </p:nvSpPr>
        <p:spPr>
          <a:xfrm>
            <a:off x="3629583" y="4802105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virtually no changes?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0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‘Standard’ Case vs. Toroidal Transformation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28380" y="5750009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(geometry matrix in Bolometer plane)</a:t>
            </a:r>
            <a:endParaRPr lang="de-DE" sz="1800" b="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1092173"/>
            <a:ext cx="5500607" cy="4657838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6394180" y="5731678"/>
            <a:ext cx="5237634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0" dirty="0" smtClean="0"/>
              <a:t>(geometry matrix in Bolometer plane at 108</a:t>
            </a:r>
            <a:r>
              <a:rPr lang="de-DE" sz="1800" b="0" dirty="0" smtClean="0"/>
              <a:t>° </a:t>
            </a:r>
            <a:r>
              <a:rPr lang="en-US" sz="1800" b="0" dirty="0" smtClean="0"/>
              <a:t>with symmetric </a:t>
            </a:r>
            <a:r>
              <a:rPr lang="en-US" sz="1800" b="0" dirty="0" err="1" smtClean="0"/>
              <a:t>LoS</a:t>
            </a:r>
            <a:r>
              <a:rPr lang="en-US" sz="1800" b="0" dirty="0" smtClean="0"/>
              <a:t> orientation)</a:t>
            </a:r>
            <a:endParaRPr lang="de-DE" sz="1800" b="0" dirty="0"/>
          </a:p>
        </p:txBody>
      </p:sp>
      <p:sp>
        <p:nvSpPr>
          <p:cNvPr id="14" name="Textfeld 13"/>
          <p:cNvSpPr txBox="1"/>
          <p:nvPr/>
        </p:nvSpPr>
        <p:spPr>
          <a:xfrm>
            <a:off x="4280373" y="2731646"/>
            <a:ext cx="180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artifact?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85" y="1092173"/>
            <a:ext cx="5305772" cy="462063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0228597" y="2731645"/>
            <a:ext cx="180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artifact?</a:t>
            </a:r>
            <a:endParaRPr lang="de-DE" sz="1400" dirty="0"/>
          </a:p>
        </p:txBody>
      </p:sp>
      <p:sp>
        <p:nvSpPr>
          <p:cNvPr id="18" name="Textfeld 17"/>
          <p:cNvSpPr txBox="1"/>
          <p:nvPr/>
        </p:nvSpPr>
        <p:spPr>
          <a:xfrm>
            <a:off x="8525171" y="1133682"/>
            <a:ext cx="2447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fluxsurfaces</a:t>
            </a:r>
            <a:r>
              <a:rPr lang="en-US" sz="1400" dirty="0" smtClean="0"/>
              <a:t> and mesh geometry for matrices looks different since it is no longer a toroidal projection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9166811" y="4298269"/>
            <a:ext cx="1804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still asymmetry visible in front of aperture already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7139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‘Standard’ Case vs. Toroidal Transformation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26.03.2020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4032485"/>
            <a:ext cx="5237634" cy="60579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0" dirty="0" smtClean="0"/>
              <a:t>(forward integration of STRAHL simulations)</a:t>
            </a:r>
            <a:endParaRPr lang="de-DE" sz="1800" b="0" dirty="0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7139940" y="4032485"/>
            <a:ext cx="4574460" cy="60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0" dirty="0" smtClean="0"/>
              <a:t>(geometry </a:t>
            </a:r>
            <a:r>
              <a:rPr lang="en-US" sz="1800" b="0" dirty="0"/>
              <a:t>matrix in Bolometer plane at 108</a:t>
            </a:r>
            <a:r>
              <a:rPr lang="de-DE" sz="1800" b="0" dirty="0"/>
              <a:t>° </a:t>
            </a:r>
            <a:r>
              <a:rPr lang="en-US" sz="1800" b="0" dirty="0"/>
              <a:t>with symmetric </a:t>
            </a:r>
            <a:r>
              <a:rPr lang="en-US" sz="1800" b="0" dirty="0" err="1"/>
              <a:t>LoS</a:t>
            </a:r>
            <a:r>
              <a:rPr lang="en-US" sz="1800" b="0" dirty="0"/>
              <a:t> orientation)</a:t>
            </a:r>
            <a:endParaRPr lang="de-DE" sz="1800" b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9631"/>
            <a:ext cx="5981700" cy="301397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0020"/>
            <a:ext cx="5965886" cy="3013979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1973580" y="4771625"/>
            <a:ext cx="8168640" cy="1438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qualitatively small changes</a:t>
            </a:r>
            <a:r>
              <a:rPr lang="de-DE" sz="1800" b="0" dirty="0" smtClean="0"/>
              <a:t>: SOL </a:t>
            </a:r>
            <a:r>
              <a:rPr lang="de-DE" sz="1800" b="0" dirty="0" err="1" smtClean="0"/>
              <a:t>radiation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zones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now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more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peaked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and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very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sharply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located</a:t>
            </a:r>
            <a:endParaRPr lang="de-DE" sz="1800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smtClean="0"/>
              <a:t>radially no difference in forward calculation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/>
              <a:t>comparatively same </a:t>
            </a:r>
            <a:r>
              <a:rPr lang="en-US" sz="1800" b="0" dirty="0" smtClean="0"/>
              <a:t>level of asymmetry remains (fault in own calculation?)</a:t>
            </a:r>
          </a:p>
        </p:txBody>
      </p:sp>
    </p:spTree>
    <p:extLst>
      <p:ext uri="{BB962C8B-B14F-4D97-AF65-F5344CB8AC3E}">
        <p14:creationId xmlns:p14="http://schemas.microsoft.com/office/powerpoint/2010/main" val="230901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</Words>
  <Application>Microsoft Office PowerPoint</Application>
  <PresentationFormat>Breitbild</PresentationFormat>
  <Paragraphs>125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Arial Narrow</vt:lpstr>
      <vt:lpstr>Calibri</vt:lpstr>
      <vt:lpstr>Wingdings</vt:lpstr>
      <vt:lpstr>Office</vt:lpstr>
      <vt:lpstr>Report 03/26/2020</vt:lpstr>
      <vt:lpstr>Agenda: Line of Sight Geometry and Local Emissivity</vt:lpstr>
      <vt:lpstr>1.: ‘Fix’ Bolometer Planar Error</vt:lpstr>
      <vt:lpstr>2.: Toroidal Transformation to Axis Plane</vt:lpstr>
      <vt:lpstr>3.: Tilting the Detector Fan Up/Down</vt:lpstr>
      <vt:lpstr>‘Standard’ Case vs. Planar Fix</vt:lpstr>
      <vt:lpstr>‘Standard’ Case vs. Planar Fix</vt:lpstr>
      <vt:lpstr>‘Standard’ Case vs. Toroidal Transformation</vt:lpstr>
      <vt:lpstr>‘Standard’ Case vs. Toroidal Transformation</vt:lpstr>
      <vt:lpstr>‘Standard’ Case vs. Toroidal Transformation and Tilt</vt:lpstr>
      <vt:lpstr>‘Standard’ Case vs. Toroidal Transformation and Tilt</vt:lpstr>
      <vt:lpstr>Different Tilts</vt:lpstr>
      <vt:lpstr>Different Tilts</vt:lpstr>
      <vt:lpstr>Preliminary Conclusions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151</cp:revision>
  <dcterms:created xsi:type="dcterms:W3CDTF">2018-08-24T10:28:29Z</dcterms:created>
  <dcterms:modified xsi:type="dcterms:W3CDTF">2020-03-26T18:16:01Z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